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F07000-9444-4CCC-8ED9-9949D24DD054}">
  <a:tblStyle styleId="{75F07000-9444-4CCC-8ED9-9949D24DD0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1.xml"/><Relationship Id="rId49" Type="http://schemas.openxmlformats.org/officeDocument/2006/relationships/font" Target="fonts/Economic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f965761a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f965761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f965761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f965761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d101344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d101344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f965761a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f965761a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f965761a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f965761a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f965761a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f965761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f965761a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f965761a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f965761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f965761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d101344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d101344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d1013443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d1013443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f965761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f965761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d1013443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d101344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d1013443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d1013443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f965761a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f965761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d6e221f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d6e221f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d6e221f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d6e221f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f965761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f965761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d6e221f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d6e221f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d6e221f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d6e221f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d6e221fb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d6e221fb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d6e221fb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d6e221f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f965761a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f965761a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d6e221fb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d6e221fb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d6e221fb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d6e221f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6e221f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d6e221f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d6e221fb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d6e221fb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d6e221fb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d6e221fb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d6e221fb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d6e221fb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d6e221fb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d6e221fb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d6e221f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d6e221f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d6e221fb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d6e221fb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d6e221fb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d6e221fb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f965761a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f965761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d6e221fb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d6e221fb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d6e221f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d6e221f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d101344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d101344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f965761a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f965761a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d101344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d101344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1013443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101344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d1013443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d1013443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63" y="0"/>
            <a:ext cx="31908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1104900"/>
            <a:ext cx="5400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2597863" y="4341914"/>
            <a:ext cx="39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2806750" y="374750"/>
            <a:ext cx="3665700" cy="7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63" y="0"/>
            <a:ext cx="31908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1104900"/>
            <a:ext cx="5400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2597863" y="4341914"/>
            <a:ext cx="39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981591" y="374750"/>
            <a:ext cx="3665700" cy="7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53" y="1128889"/>
            <a:ext cx="6594501" cy="28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63" y="0"/>
            <a:ext cx="31908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1104900"/>
            <a:ext cx="5400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2597863" y="4341914"/>
            <a:ext cx="39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806750" y="374750"/>
            <a:ext cx="3665700" cy="7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63" y="0"/>
            <a:ext cx="31908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63" y="1104900"/>
            <a:ext cx="5400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597863" y="4341914"/>
            <a:ext cx="39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Wireframes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713966" y="374750"/>
            <a:ext cx="3665700" cy="7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53" y="1128889"/>
            <a:ext cx="6594501" cy="2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525" y="1141114"/>
            <a:ext cx="6594501" cy="285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06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8" y="394013"/>
            <a:ext cx="8856125" cy="4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924" y="-226200"/>
            <a:ext cx="9374750" cy="55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025"/>
            <a:ext cx="8856119" cy="4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924" y="-226200"/>
            <a:ext cx="9374750" cy="55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025"/>
            <a:ext cx="8856120" cy="43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924" y="-226200"/>
            <a:ext cx="9374750" cy="55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025"/>
            <a:ext cx="8856125" cy="436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924" y="-226200"/>
            <a:ext cx="9374750" cy="55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025" y="100025"/>
            <a:ext cx="29432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600" y="100013"/>
            <a:ext cx="2838450" cy="49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182600" y="3359700"/>
            <a:ext cx="266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Grid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Animations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Syntaxe en cascade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543700" y="0"/>
            <a:ext cx="1382100" cy="421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50" y="90147"/>
            <a:ext cx="1935225" cy="19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876"/>
            <a:ext cx="8839200" cy="466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244925" y="0"/>
            <a:ext cx="1979700" cy="421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50" y="3066310"/>
            <a:ext cx="2911997" cy="154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76" y="171052"/>
            <a:ext cx="4282349" cy="4785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/>
          <p:nvPr/>
        </p:nvSpPr>
        <p:spPr>
          <a:xfrm>
            <a:off x="1184925" y="664050"/>
            <a:ext cx="579000" cy="113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707" y="90500"/>
            <a:ext cx="1787800" cy="193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256938" y="2169200"/>
            <a:ext cx="1979700" cy="421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25" y="1543550"/>
            <a:ext cx="1606925" cy="1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75"/>
            <a:ext cx="4305170" cy="52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961" y="0"/>
            <a:ext cx="4889439" cy="521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5"/>
          <p:cNvGraphicFramePr/>
          <p:nvPr/>
        </p:nvGraphicFramePr>
        <p:xfrm>
          <a:off x="96742" y="59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{75F07000-9444-4CCC-8ED9-9949D24DD054}</a:tableStyleId>
              </a:tblPr>
              <a:tblGrid>
                <a:gridCol w="1304600"/>
                <a:gridCol w="1304600"/>
                <a:gridCol w="1758525"/>
              </a:tblGrid>
              <a:tr h="32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0E0E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 tant que</a:t>
                      </a:r>
                      <a:endParaRPr b="1" sz="1100">
                        <a:solidFill>
                          <a:srgbClr val="D0E0E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C9DAF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 souhaite</a:t>
                      </a:r>
                      <a:endParaRPr b="1" sz="1100">
                        <a:solidFill>
                          <a:srgbClr val="C9DAF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9D2E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afin de</a:t>
                      </a:r>
                      <a:endParaRPr b="1" sz="1100">
                        <a:solidFill>
                          <a:srgbClr val="D9D2E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parcourir le site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à la page d'accueil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64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ouvrir la page produit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à tous nos produit et les trier par filtre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7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utiliser la barre de recherche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à un produit rapidement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ouvrir le menu de connexion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formulaire de connexion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ouvrir le menu de connexion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formulaire d’inscription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70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parcourir les mentions légales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CGV, RGPD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visiteur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formulaire de contact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nous contacter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212" name="Google Shape;212;p35"/>
          <p:cNvSpPr txBox="1"/>
          <p:nvPr/>
        </p:nvSpPr>
        <p:spPr>
          <a:xfrm>
            <a:off x="860513" y="-11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USER STORIES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213" name="Google Shape;213;p35"/>
          <p:cNvGraphicFramePr/>
          <p:nvPr/>
        </p:nvGraphicFramePr>
        <p:xfrm>
          <a:off x="4658563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{75F07000-9444-4CCC-8ED9-9949D24DD054}</a:tableStyleId>
              </a:tblPr>
              <a:tblGrid>
                <a:gridCol w="1304600"/>
                <a:gridCol w="1304600"/>
                <a:gridCol w="1758525"/>
              </a:tblGrid>
              <a:tr h="3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0E0E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 tant que</a:t>
                      </a:r>
                      <a:endParaRPr b="1" sz="1100">
                        <a:solidFill>
                          <a:srgbClr val="D0E0E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C9DAF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 souhaite</a:t>
                      </a:r>
                      <a:endParaRPr b="1" sz="1100">
                        <a:solidFill>
                          <a:srgbClr val="C9DAF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9D2E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afin de</a:t>
                      </a:r>
                      <a:endParaRPr b="1" sz="1100">
                        <a:solidFill>
                          <a:srgbClr val="D9D2E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 connecté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parcourir mon profil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consulter mon historique de commande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5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 connecté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parcourir mon profil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modifier mes informations personnelles ou supprimer mon compte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7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 connecté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formulaire de commentaires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poster un commentaire sur un produit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8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 connecter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modifier un produit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7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voir les détails d’un produit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2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supprimer un produit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9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ajouter une catégorie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9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modifier une catégorie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9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modifier un utilisateur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39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administrateur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accéder au back-office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supprimer un utilisateur</a:t>
                      </a:r>
                      <a:endParaRPr sz="9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0" y="7475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b="0" l="0" r="49184" t="0"/>
          <a:stretch/>
        </p:blipFill>
        <p:spPr>
          <a:xfrm>
            <a:off x="0" y="2446065"/>
            <a:ext cx="3279332" cy="269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 rotWithShape="1">
          <a:blip r:embed="rId4">
            <a:alphaModFix/>
          </a:blip>
          <a:srcRect b="0" l="0" r="35483" t="0"/>
          <a:stretch/>
        </p:blipFill>
        <p:spPr>
          <a:xfrm>
            <a:off x="3636500" y="328950"/>
            <a:ext cx="4207336" cy="4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0" l="86867" r="7597" t="0"/>
          <a:stretch/>
        </p:blipFill>
        <p:spPr>
          <a:xfrm>
            <a:off x="3279331" y="2446065"/>
            <a:ext cx="357160" cy="269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0" l="80063" r="0" t="0"/>
          <a:stretch/>
        </p:blipFill>
        <p:spPr>
          <a:xfrm>
            <a:off x="7843836" y="328950"/>
            <a:ext cx="1300163" cy="4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5">
            <a:alphaModFix/>
          </a:blip>
          <a:srcRect b="0" l="0" r="52676" t="0"/>
          <a:stretch/>
        </p:blipFill>
        <p:spPr>
          <a:xfrm>
            <a:off x="857125" y="187825"/>
            <a:ext cx="1832803" cy="19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478643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950" y="3469099"/>
            <a:ext cx="2556324" cy="11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113"/>
            <a:ext cx="2213800" cy="48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25" y="956500"/>
            <a:ext cx="6840575" cy="34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62"/>
            <a:ext cx="2213800" cy="493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25" y="946474"/>
            <a:ext cx="6840575" cy="338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50"/>
            <a:ext cx="2213800" cy="491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25" y="946475"/>
            <a:ext cx="6840575" cy="339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50"/>
            <a:ext cx="2213800" cy="494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25" y="946475"/>
            <a:ext cx="6840575" cy="340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50"/>
            <a:ext cx="2213800" cy="49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25" y="946475"/>
            <a:ext cx="6840575" cy="340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093"/>
            <a:ext cx="9144000" cy="453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097"/>
            <a:ext cx="9144000" cy="453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441"/>
            <a:ext cx="9144000" cy="452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3407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475" y="152400"/>
            <a:ext cx="591502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 txBox="1"/>
          <p:nvPr/>
        </p:nvSpPr>
        <p:spPr>
          <a:xfrm>
            <a:off x="1785325" y="4271214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ALTOROUTER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 txBox="1"/>
          <p:nvPr/>
        </p:nvSpPr>
        <p:spPr>
          <a:xfrm>
            <a:off x="5334625" y="681789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Media Queries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075"/>
            <a:ext cx="3526551" cy="52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28627" cy="521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550" y="-2075"/>
            <a:ext cx="5520861" cy="52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6475800" y="-11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Filtres produits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1492750" y="-11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Slider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11374" cy="52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 txBox="1"/>
          <p:nvPr/>
        </p:nvSpPr>
        <p:spPr>
          <a:xfrm>
            <a:off x="6475800" y="-11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Filtres produits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3" y="404349"/>
            <a:ext cx="9117175" cy="439786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/>
        </p:nvSpPr>
        <p:spPr>
          <a:xfrm>
            <a:off x="6399600" y="-11"/>
            <a:ext cx="266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POO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PDO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6399600" y="-11"/>
            <a:ext cx="266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POO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PDO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2075"/>
            <a:ext cx="5612409" cy="52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/>
          <p:nvPr/>
        </p:nvSpPr>
        <p:spPr>
          <a:xfrm>
            <a:off x="0" y="-2075"/>
            <a:ext cx="9152400" cy="5210700"/>
          </a:xfrm>
          <a:prstGeom prst="rect">
            <a:avLst/>
          </a:prstGeom>
          <a:solidFill>
            <a:srgbClr val="1B29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6" y="0"/>
            <a:ext cx="5542551" cy="40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76" y="4029204"/>
            <a:ext cx="5542551" cy="118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6109263" y="2937854"/>
            <a:ext cx="266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7388D9"/>
                </a:solidFill>
                <a:latin typeface="Economica"/>
                <a:ea typeface="Economica"/>
                <a:cs typeface="Economica"/>
                <a:sym typeface="Economica"/>
              </a:rPr>
              <a:t>Altered TCG Official</a:t>
            </a:r>
            <a:endParaRPr sz="2000">
              <a:solidFill>
                <a:srgbClr val="7388D9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221425" y="925350"/>
            <a:ext cx="5100900" cy="3954000"/>
          </a:xfrm>
          <a:prstGeom prst="roundRect">
            <a:avLst>
              <a:gd fmla="val 5547" name="adj"/>
            </a:avLst>
          </a:prstGeom>
          <a:solidFill>
            <a:srgbClr val="D8EFFF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75" y="1214125"/>
            <a:ext cx="4551601" cy="3376450"/>
          </a:xfrm>
          <a:prstGeom prst="rect">
            <a:avLst/>
          </a:prstGeom>
          <a:noFill/>
          <a:ln cap="flat" cmpd="sng" w="9525">
            <a:solidFill>
              <a:srgbClr val="D8E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7"/>
          <p:cNvSpPr txBox="1"/>
          <p:nvPr/>
        </p:nvSpPr>
        <p:spPr>
          <a:xfrm>
            <a:off x="576317" y="205825"/>
            <a:ext cx="439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9FC5E8"/>
                </a:solidFill>
                <a:latin typeface="Economica"/>
                <a:ea typeface="Economica"/>
                <a:cs typeface="Economica"/>
                <a:sym typeface="Economica"/>
              </a:rPr>
              <a:t>EXPÉRIENCE</a:t>
            </a:r>
            <a:r>
              <a:rPr lang="fr" sz="3200">
                <a:solidFill>
                  <a:srgbClr val="9FC5E8"/>
                </a:solidFill>
                <a:latin typeface="Economica"/>
                <a:ea typeface="Economica"/>
                <a:cs typeface="Economica"/>
                <a:sym typeface="Economica"/>
              </a:rPr>
              <a:t> PERSONNELLE</a:t>
            </a:r>
            <a:endParaRPr sz="3200">
              <a:solidFill>
                <a:srgbClr val="9FC5E8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5787113" y="205814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rgbClr val="7388D9"/>
                </a:solidFill>
                <a:latin typeface="Economica"/>
                <a:ea typeface="Economica"/>
                <a:cs typeface="Economica"/>
                <a:sym typeface="Economica"/>
              </a:rPr>
              <a:t>COMMUNAUTÉ</a:t>
            </a:r>
            <a:endParaRPr sz="3200">
              <a:solidFill>
                <a:srgbClr val="7388D9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5511850" y="925338"/>
            <a:ext cx="3399300" cy="1824000"/>
          </a:xfrm>
          <a:prstGeom prst="roundRect">
            <a:avLst>
              <a:gd fmla="val 11945" name="adj"/>
            </a:avLst>
          </a:prstGeom>
          <a:solidFill>
            <a:srgbClr val="7388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25899" l="0" r="0" t="22260"/>
          <a:stretch/>
        </p:blipFill>
        <p:spPr>
          <a:xfrm>
            <a:off x="5553125" y="1264675"/>
            <a:ext cx="3316751" cy="11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850" y="2906725"/>
            <a:ext cx="597426" cy="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850" y="3600300"/>
            <a:ext cx="597426" cy="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850" y="4293875"/>
            <a:ext cx="597426" cy="5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6109263" y="3646739"/>
            <a:ext cx="266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7388D9"/>
                </a:solidFill>
                <a:latin typeface="Economica"/>
                <a:ea typeface="Economica"/>
                <a:cs typeface="Economica"/>
                <a:sym typeface="Economica"/>
              </a:rPr>
              <a:t>Altered TCG Francophone</a:t>
            </a:r>
            <a:endParaRPr sz="2000">
              <a:solidFill>
                <a:srgbClr val="7388D9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109263" y="4340302"/>
            <a:ext cx="266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7388D9"/>
                </a:solidFill>
                <a:latin typeface="Economica"/>
                <a:ea typeface="Economica"/>
                <a:cs typeface="Economica"/>
                <a:sym typeface="Economica"/>
              </a:rPr>
              <a:t>Altered Programming</a:t>
            </a:r>
            <a:endParaRPr sz="2000">
              <a:solidFill>
                <a:srgbClr val="7388D9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19"/>
          <p:cNvGraphicFramePr/>
          <p:nvPr/>
        </p:nvGraphicFramePr>
        <p:xfrm>
          <a:off x="1255538" y="132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{75F07000-9444-4CCC-8ED9-9949D24DD054}</a:tableStyleId>
              </a:tblPr>
              <a:tblGrid>
                <a:gridCol w="1981200"/>
                <a:gridCol w="1981200"/>
                <a:gridCol w="26705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0E0E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 tant que</a:t>
                      </a:r>
                      <a:endParaRPr b="1" sz="1100">
                        <a:solidFill>
                          <a:srgbClr val="D0E0E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C9DAF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 souhaite</a:t>
                      </a:r>
                      <a:endParaRPr b="1" sz="1100">
                        <a:solidFill>
                          <a:srgbClr val="C9DAF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rgbClr val="D9D2E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afin de</a:t>
                      </a:r>
                      <a:endParaRPr b="1" sz="1100">
                        <a:solidFill>
                          <a:srgbClr val="D9D2E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modifier les statistiques de mes biomes à la volé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être à jour sur mes expéditions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ajouter +1 /-1 à une expédition d’un seul clic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appliquer un boost ou un malus san avoir à modifier toutes les valeurs à la main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ajouter un personnage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pouvoir voir et montrer à mon adversaire clairement ce que je fais sans risquer de faire d’erreur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réinitialiser mon board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 pas avoir à remettre tout à zéro manuellement entre chaque tour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activer ou désactiver un biome en un clic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voir qui remporte l'expédition sans avoir à vérifier le board adverse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utilisateur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personnaliser mon interface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personnaliser un peu plus mon expérience et clarifier l’identification des joueurs pour les spectateurs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lgDashDot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19"/>
          <p:cNvSpPr txBox="1"/>
          <p:nvPr/>
        </p:nvSpPr>
        <p:spPr>
          <a:xfrm>
            <a:off x="3237913" y="373889"/>
            <a:ext cx="26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USER STORIES</a:t>
            </a:r>
            <a:endParaRPr sz="32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1440"/>
            <a:ext cx="9144000" cy="548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-4150" y="-2075"/>
            <a:ext cx="9144000" cy="5173500"/>
          </a:xfrm>
          <a:prstGeom prst="rect">
            <a:avLst/>
          </a:prstGeom>
          <a:solidFill>
            <a:srgbClr val="1B29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553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150784" y="2247775"/>
            <a:ext cx="450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.WEBMANIFEST</a:t>
            </a:r>
            <a:endParaRPr sz="4800">
              <a:solidFill>
                <a:schemeClr val="dk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